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9" r:id="rId3"/>
    <p:sldId id="260" r:id="rId4"/>
    <p:sldId id="265" r:id="rId5"/>
    <p:sldId id="261" r:id="rId6"/>
    <p:sldId id="262" r:id="rId7"/>
    <p:sldId id="264" r:id="rId8"/>
    <p:sldId id="263" r:id="rId9"/>
    <p:sldId id="256" r:id="rId10"/>
    <p:sldId id="257"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22" autoAdjust="0"/>
  </p:normalViewPr>
  <p:slideViewPr>
    <p:cSldViewPr>
      <p:cViewPr varScale="1">
        <p:scale>
          <a:sx n="79" d="100"/>
          <a:sy n="79" d="100"/>
        </p:scale>
        <p:origin x="157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072F2-5BD3-4DA7-B59A-D2C847216BE4}" type="datetimeFigureOut">
              <a:rPr lang="ru-RU" smtClean="0"/>
              <a:pPr/>
              <a:t>22.01.2018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F7991-B7A1-45D7-8C6E-91493348909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FF7991-B7A1-45D7-8C6E-914933489098}"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130B9F-6866-4715-B0CC-3A948BFA9E88}" type="datetimeFigureOut">
              <a:rPr lang="ru-RU" smtClean="0"/>
              <a:pPr/>
              <a:t>22.01.2018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D4EE3C-8E50-403F-B8DE-B6095BE62B9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30B9F-6866-4715-B0CC-3A948BFA9E88}" type="datetimeFigureOut">
              <a:rPr lang="ru-RU" smtClean="0"/>
              <a:pPr/>
              <a:t>22.01.2018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4EE3C-8E50-403F-B8DE-B6095BE62B9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sz="2800" b="1" dirty="0"/>
          </a:p>
        </p:txBody>
      </p:sp>
      <p:sp>
        <p:nvSpPr>
          <p:cNvPr id="3" name="Содержимое 2"/>
          <p:cNvSpPr>
            <a:spLocks noGrp="1"/>
          </p:cNvSpPr>
          <p:nvPr>
            <p:ph idx="1"/>
          </p:nvPr>
        </p:nvSpPr>
        <p:spPr/>
        <p:txBody>
          <a:bodyPr>
            <a:normAutofit/>
          </a:bodyPr>
          <a:lstStyle/>
          <a:p>
            <a:pPr>
              <a:buNone/>
            </a:pPr>
            <a:endParaRPr lang="ru-RU" dirty="0"/>
          </a:p>
          <a:p>
            <a:pPr>
              <a:buNone/>
            </a:pPr>
            <a:r>
              <a:rPr lang="ru-RU" dirty="0" smtClean="0"/>
              <a:t> </a:t>
            </a:r>
            <a:endParaRPr lang="ru-RU" dirty="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4339" name="Rectangle 3"/>
          <p:cNvSpPr>
            <a:spLocks noChangeArrowheads="1"/>
          </p:cNvSpPr>
          <p:nvPr/>
        </p:nvSpPr>
        <p:spPr bwMode="auto">
          <a:xfrm>
            <a:off x="0" y="3457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4340" name="Рисунок 1"/>
          <p:cNvPicPr>
            <a:picLocks noChangeAspect="1" noChangeArrowheads="1"/>
          </p:cNvPicPr>
          <p:nvPr/>
        </p:nvPicPr>
        <p:blipFill>
          <a:blip r:embed="rId2" cstate="print"/>
          <a:srcRect/>
          <a:stretch>
            <a:fillRect/>
          </a:stretch>
        </p:blipFill>
        <p:spPr bwMode="auto">
          <a:xfrm>
            <a:off x="214282" y="500042"/>
            <a:ext cx="3071834" cy="5572164"/>
          </a:xfrm>
          <a:prstGeom prst="rect">
            <a:avLst/>
          </a:prstGeom>
          <a:noFill/>
        </p:spPr>
      </p:pic>
      <p:sp>
        <p:nvSpPr>
          <p:cNvPr id="1434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3357554" y="642918"/>
            <a:ext cx="5572164" cy="5478423"/>
          </a:xfrm>
          <a:prstGeom prst="rect">
            <a:avLst/>
          </a:prstGeom>
        </p:spPr>
        <p:txBody>
          <a:bodyPr wrap="square">
            <a:spAutoFit/>
          </a:bodyPr>
          <a:lstStyle/>
          <a:p>
            <a:pPr algn="just"/>
            <a:r>
              <a:rPr lang="ru-RU" sz="2400" b="1" dirty="0"/>
              <a:t>ФИКУС</a:t>
            </a:r>
            <a:r>
              <a:rPr lang="ru-RU" sz="2400" dirty="0"/>
              <a:t>, распространённое растение и  встречается до 1000 разновидностей. Некоторые виды являются комнатными растениями. Вечнозеленые древесные виды фикусов входят в состав верхних ярусов дождевого тропического </a:t>
            </a:r>
            <a:r>
              <a:rPr lang="ru-RU" sz="2400" dirty="0" smtClean="0"/>
              <a:t>леса.                 Среди </a:t>
            </a:r>
            <a:r>
              <a:rPr lang="ru-RU" sz="2400" dirty="0"/>
              <a:t>фикусов есть </a:t>
            </a:r>
            <a:r>
              <a:rPr lang="ru-RU" sz="2400" b="1" dirty="0" smtClean="0"/>
              <a:t>полулистопадные</a:t>
            </a:r>
            <a:r>
              <a:rPr lang="ru-RU" sz="2400" dirty="0" smtClean="0"/>
              <a:t> </a:t>
            </a:r>
            <a:r>
              <a:rPr lang="ru-RU" sz="2000" i="1" dirty="0"/>
              <a:t>(при </a:t>
            </a:r>
            <a:r>
              <a:rPr lang="ru-RU" sz="2000" i="1" dirty="0" smtClean="0"/>
              <a:t>неблагоприятных </a:t>
            </a:r>
            <a:r>
              <a:rPr lang="ru-RU" sz="2000" i="1" dirty="0"/>
              <a:t>условиях </a:t>
            </a:r>
            <a:r>
              <a:rPr lang="ru-RU" sz="2000" i="1" dirty="0" smtClean="0"/>
              <a:t>сбрасывают </a:t>
            </a:r>
            <a:r>
              <a:rPr lang="ru-RU" sz="2000" i="1" dirty="0"/>
              <a:t>листья</a:t>
            </a:r>
            <a:r>
              <a:rPr lang="ru-RU" sz="2000" i="1" dirty="0" smtClean="0"/>
              <a:t>, </a:t>
            </a:r>
            <a:r>
              <a:rPr lang="ru-RU" sz="2000" i="1" dirty="0"/>
              <a:t>потом </a:t>
            </a:r>
            <a:r>
              <a:rPr lang="ru-RU" sz="2000" i="1" dirty="0" smtClean="0"/>
              <a:t>отрастают новые) </a:t>
            </a:r>
            <a:r>
              <a:rPr lang="ru-RU" sz="2400" dirty="0"/>
              <a:t>и </a:t>
            </a:r>
            <a:r>
              <a:rPr lang="ru-RU" sz="2400" b="1" dirty="0"/>
              <a:t>листопадные</a:t>
            </a:r>
            <a:r>
              <a:rPr lang="ru-RU" sz="2400" dirty="0"/>
              <a:t> </a:t>
            </a:r>
            <a:r>
              <a:rPr lang="ru-RU" sz="2000" i="1" dirty="0"/>
              <a:t>(листва опадает в определённое время года) </a:t>
            </a:r>
            <a:r>
              <a:rPr lang="ru-RU" sz="2400" dirty="0" smtClean="0"/>
              <a:t>деревья. Также низкорослые </a:t>
            </a:r>
            <a:r>
              <a:rPr lang="ru-RU" sz="2400" dirty="0"/>
              <a:t>и небольшие лазящие лианы, цепляющиеся за опору воздушными корнями. </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357298"/>
            <a:ext cx="8229600" cy="4768865"/>
          </a:xfrm>
        </p:spPr>
        <p:txBody>
          <a:bodyPr/>
          <a:lstStyle/>
          <a:p>
            <a:pPr algn="ctr">
              <a:buNone/>
            </a:pPr>
            <a:r>
              <a:rPr lang="ru-RU" sz="2800" b="1" dirty="0"/>
              <a:t>Принцип работы с материалом.</a:t>
            </a:r>
            <a:endParaRPr lang="ru-RU" sz="2800" dirty="0"/>
          </a:p>
          <a:p>
            <a:pPr>
              <a:buNone/>
            </a:pPr>
            <a:r>
              <a:rPr lang="ru-RU" dirty="0"/>
              <a:t> </a:t>
            </a:r>
          </a:p>
          <a:p>
            <a:pPr>
              <a:buNone/>
            </a:pPr>
            <a:r>
              <a:rPr lang="ru-RU" sz="2400" dirty="0"/>
              <a:t>1.  </a:t>
            </a:r>
            <a:r>
              <a:rPr lang="ru-RU" sz="2400" dirty="0" smtClean="0"/>
              <a:t>Прочитайте </a:t>
            </a:r>
            <a:r>
              <a:rPr lang="ru-RU" sz="2400" dirty="0"/>
              <a:t>внимательно материал.</a:t>
            </a:r>
          </a:p>
          <a:p>
            <a:pPr>
              <a:buNone/>
            </a:pPr>
            <a:r>
              <a:rPr lang="ru-RU" sz="2400" dirty="0"/>
              <a:t>2.  </a:t>
            </a:r>
            <a:r>
              <a:rPr lang="ru-RU" sz="2400" dirty="0" smtClean="0"/>
              <a:t>Выберите </a:t>
            </a:r>
            <a:r>
              <a:rPr lang="ru-RU" sz="2400" dirty="0"/>
              <a:t>из описания интересную информацию для </a:t>
            </a:r>
            <a:r>
              <a:rPr lang="ru-RU" sz="2400" dirty="0" smtClean="0"/>
              <a:t>            библейского </a:t>
            </a:r>
            <a:r>
              <a:rPr lang="ru-RU" sz="2400" dirty="0"/>
              <a:t>урока.</a:t>
            </a:r>
          </a:p>
          <a:p>
            <a:pPr>
              <a:buNone/>
            </a:pPr>
            <a:r>
              <a:rPr lang="ru-RU" sz="2400" dirty="0"/>
              <a:t>3.  </a:t>
            </a:r>
            <a:r>
              <a:rPr lang="ru-RU" sz="2400" dirty="0" smtClean="0"/>
              <a:t>Сформулируйте </a:t>
            </a:r>
            <a:r>
              <a:rPr lang="ru-RU" sz="2400" dirty="0"/>
              <a:t>аналогию.</a:t>
            </a:r>
          </a:p>
          <a:p>
            <a:pPr>
              <a:buNone/>
            </a:pPr>
            <a:r>
              <a:rPr lang="ru-RU" sz="2400" dirty="0"/>
              <a:t>4.  </a:t>
            </a:r>
            <a:r>
              <a:rPr lang="ru-RU" sz="2400" dirty="0" smtClean="0"/>
              <a:t>Подберите </a:t>
            </a:r>
            <a:r>
              <a:rPr lang="ru-RU" sz="2400" dirty="0"/>
              <a:t>библейский текст и составьте урок.</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917596"/>
          </a:xfrm>
        </p:spPr>
        <p:txBody>
          <a:bodyPr>
            <a:noAutofit/>
          </a:bodyPr>
          <a:lstStyle/>
          <a:p>
            <a:r>
              <a:rPr lang="ru-RU" sz="2800" b="1" dirty="0" smtClean="0"/>
              <a:t>Составление плана конспекта.</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457200" y="1428736"/>
            <a:ext cx="8229600" cy="4697427"/>
          </a:xfrm>
        </p:spPr>
        <p:txBody>
          <a:bodyPr>
            <a:normAutofit/>
          </a:bodyPr>
          <a:lstStyle/>
          <a:p>
            <a:pPr>
              <a:buNone/>
            </a:pPr>
            <a:r>
              <a:rPr lang="ru-RU" sz="2400" b="1" dirty="0" smtClean="0"/>
              <a:t>Цель:</a:t>
            </a:r>
            <a:r>
              <a:rPr lang="ru-RU" sz="2400" dirty="0" smtClean="0"/>
              <a:t>  Обратить внимание детей на опасность греховных    	желаний и научить, как с ними бороться.</a:t>
            </a:r>
          </a:p>
          <a:p>
            <a:pPr>
              <a:buNone/>
            </a:pPr>
            <a:r>
              <a:rPr lang="ru-RU" sz="2400" b="1" dirty="0" smtClean="0"/>
              <a:t>Название:</a:t>
            </a:r>
            <a:r>
              <a:rPr lang="ru-RU" sz="2400" dirty="0" smtClean="0"/>
              <a:t>  Опасное семечко.</a:t>
            </a:r>
          </a:p>
          <a:p>
            <a:pPr>
              <a:buNone/>
            </a:pPr>
            <a:r>
              <a:rPr lang="ru-RU" sz="2400" b="1" dirty="0" smtClean="0"/>
              <a:t>Тема:</a:t>
            </a:r>
            <a:r>
              <a:rPr lang="ru-RU" sz="2400" dirty="0" smtClean="0"/>
              <a:t>  В чём опасность греховных желаний?</a:t>
            </a:r>
          </a:p>
          <a:p>
            <a:pPr>
              <a:buNone/>
            </a:pPr>
            <a:r>
              <a:rPr lang="ru-RU" sz="2400" b="1" dirty="0" smtClean="0"/>
              <a:t>Текст:</a:t>
            </a:r>
            <a:r>
              <a:rPr lang="ru-RU" sz="2400" dirty="0" smtClean="0"/>
              <a:t>  Иак.1:15 «</a:t>
            </a:r>
            <a:r>
              <a:rPr lang="ru-RU" sz="2400" i="1" dirty="0" smtClean="0"/>
              <a:t>Похоть же, зачавши, рождает грех, а 		      сделанный грех рождает смерть».</a:t>
            </a:r>
            <a:endParaRPr lang="ru-RU" sz="2400" dirty="0" smtClean="0"/>
          </a:p>
          <a:p>
            <a:pPr>
              <a:buNone/>
            </a:pPr>
            <a:r>
              <a:rPr lang="ru-RU" sz="2400" b="1" dirty="0" smtClean="0"/>
              <a:t>Главная мысль:</a:t>
            </a:r>
            <a:r>
              <a:rPr lang="ru-RU" sz="2400" dirty="0" smtClean="0"/>
              <a:t>  Греховное желание, принятое в сердце, 	приводит к греху, а затем и к вечной погибели.</a:t>
            </a:r>
          </a:p>
          <a:p>
            <a:r>
              <a:rPr lang="ru-RU" sz="2400" dirty="0" smtClean="0"/>
              <a:t>Вступительный пример:  Адония хотел стать царем  </a:t>
            </a:r>
            <a:r>
              <a:rPr lang="ru-RU" sz="2400" dirty="0" smtClean="0"/>
              <a:t>(3Цар.1:5-10</a:t>
            </a:r>
            <a:r>
              <a:rPr lang="ru-RU" sz="2400" dirty="0" smtClean="0"/>
              <a:t>;  2:13-25).</a:t>
            </a:r>
          </a:p>
          <a:p>
            <a:pPr>
              <a:buNone/>
            </a:pP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57200" y="428604"/>
            <a:ext cx="8229600" cy="5697559"/>
          </a:xfrm>
        </p:spPr>
        <p:txBody>
          <a:bodyPr>
            <a:normAutofit/>
          </a:bodyPr>
          <a:lstStyle/>
          <a:p>
            <a:pPr>
              <a:buNone/>
            </a:pPr>
            <a:endParaRPr lang="ru-RU" sz="2400" dirty="0" smtClean="0"/>
          </a:p>
          <a:p>
            <a:pPr>
              <a:buNone/>
            </a:pPr>
            <a:endParaRPr lang="ru-RU" sz="2400" b="1" dirty="0" smtClean="0"/>
          </a:p>
          <a:p>
            <a:pPr>
              <a:buNone/>
            </a:pPr>
            <a:r>
              <a:rPr lang="en-US" sz="2400" b="1" dirty="0" smtClean="0"/>
              <a:t>I</a:t>
            </a:r>
            <a:r>
              <a:rPr lang="ru-RU" sz="2400" b="1" dirty="0" smtClean="0"/>
              <a:t>. Вступление</a:t>
            </a:r>
            <a:r>
              <a:rPr lang="ru-RU" sz="2400" dirty="0" smtClean="0"/>
              <a:t>:  Рассказать о растении Фикус.</a:t>
            </a:r>
          </a:p>
          <a:p>
            <a:pPr>
              <a:buNone/>
            </a:pPr>
            <a:r>
              <a:rPr lang="en-US" sz="2400" b="1" dirty="0" smtClean="0"/>
              <a:t>II</a:t>
            </a:r>
            <a:r>
              <a:rPr lang="ru-RU" sz="2400" b="1" dirty="0" smtClean="0"/>
              <a:t>. Основная часть:</a:t>
            </a:r>
          </a:p>
          <a:p>
            <a:pPr>
              <a:buNone/>
            </a:pPr>
            <a:r>
              <a:rPr lang="ru-RU" sz="2400" b="1" dirty="0" smtClean="0"/>
              <a:t>		       </a:t>
            </a:r>
            <a:r>
              <a:rPr lang="ru-RU" sz="2400" u="sng" dirty="0" smtClean="0"/>
              <a:t>Действия греховных желаний. </a:t>
            </a:r>
          </a:p>
          <a:p>
            <a:pPr>
              <a:buNone/>
            </a:pPr>
            <a:r>
              <a:rPr lang="ru-RU" sz="2400" dirty="0" smtClean="0"/>
              <a:t>	1.  Разрушают единство и мир между друзьями.</a:t>
            </a:r>
          </a:p>
          <a:p>
            <a:pPr>
              <a:buNone/>
            </a:pPr>
            <a:r>
              <a:rPr lang="ru-RU" sz="2400" dirty="0" smtClean="0"/>
              <a:t>		</a:t>
            </a:r>
            <a:r>
              <a:rPr lang="ru-RU" sz="2400" i="1" dirty="0" smtClean="0"/>
              <a:t>Пр. Желание Иакова и Иоанна.  Мр.10:35-41</a:t>
            </a:r>
            <a:r>
              <a:rPr lang="ru-RU" sz="2400" dirty="0" smtClean="0"/>
              <a:t>	</a:t>
            </a:r>
          </a:p>
          <a:p>
            <a:pPr>
              <a:buNone/>
            </a:pPr>
            <a:r>
              <a:rPr lang="ru-RU" sz="2400" dirty="0" smtClean="0"/>
              <a:t>	2.  Заставляют  хитрить и обманывать.</a:t>
            </a:r>
          </a:p>
          <a:p>
            <a:pPr>
              <a:buNone/>
            </a:pPr>
            <a:r>
              <a:rPr lang="ru-RU" sz="2400" dirty="0" smtClean="0"/>
              <a:t>		</a:t>
            </a:r>
            <a:r>
              <a:rPr lang="ru-RU" sz="2400" i="1" dirty="0" smtClean="0"/>
              <a:t>Пр. Анания и Сапфира  Деян.5:1-10</a:t>
            </a:r>
          </a:p>
          <a:p>
            <a:pPr>
              <a:buNone/>
            </a:pPr>
            <a:r>
              <a:rPr lang="ru-RU" sz="2400" dirty="0" smtClean="0"/>
              <a:t>	3.  Приводят к погибели.</a:t>
            </a:r>
          </a:p>
          <a:p>
            <a:pPr>
              <a:buNone/>
            </a:pPr>
            <a:r>
              <a:rPr lang="ru-RU" sz="2400" dirty="0" smtClean="0"/>
              <a:t>		</a:t>
            </a:r>
            <a:r>
              <a:rPr lang="ru-RU" sz="2400" i="1" dirty="0" smtClean="0"/>
              <a:t>Пр. Ахан  И.Нав.7:21 (650 000руб. или 11400$)</a:t>
            </a:r>
          </a:p>
          <a:p>
            <a:pPr>
              <a:buNone/>
            </a:pPr>
            <a:endParaRPr lang="ru-RU" sz="24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57200" y="428604"/>
            <a:ext cx="8229600" cy="6429396"/>
          </a:xfrm>
        </p:spPr>
        <p:txBody>
          <a:bodyPr>
            <a:normAutofit fontScale="92500"/>
          </a:bodyPr>
          <a:lstStyle/>
          <a:p>
            <a:pPr>
              <a:buNone/>
            </a:pPr>
            <a:r>
              <a:rPr lang="en-US" sz="2500" b="1" dirty="0" smtClean="0"/>
              <a:t>III</a:t>
            </a:r>
            <a:r>
              <a:rPr lang="ru-RU" sz="2500" b="1" dirty="0" smtClean="0"/>
              <a:t>. Заключение:</a:t>
            </a:r>
          </a:p>
          <a:p>
            <a:pPr>
              <a:buNone/>
            </a:pPr>
            <a:r>
              <a:rPr lang="ru-RU" sz="2500" dirty="0" smtClean="0"/>
              <a:t>	Библия говорит не только об опасности, но и учит, как с ними бороться.</a:t>
            </a:r>
          </a:p>
          <a:p>
            <a:pPr>
              <a:buNone/>
            </a:pPr>
            <a:r>
              <a:rPr lang="ru-RU" sz="2500" i="1" dirty="0" smtClean="0"/>
              <a:t>Тит.2:11	Ибо явилась благодать Божия, спасительная 		для всех человеков</a:t>
            </a:r>
            <a:endParaRPr lang="ru-RU" sz="2500" dirty="0" smtClean="0"/>
          </a:p>
          <a:p>
            <a:pPr lvl="0"/>
            <a:r>
              <a:rPr lang="ru-RU" sz="2500" dirty="0" smtClean="0"/>
              <a:t>верующий имеет силу держать под контролем свои желания</a:t>
            </a:r>
          </a:p>
          <a:p>
            <a:pPr>
              <a:buNone/>
            </a:pPr>
            <a:r>
              <a:rPr lang="ru-RU" sz="2500" i="1" dirty="0" smtClean="0"/>
              <a:t>Тит.2:12	Научающая нас, чтобы мы, отвергнув нечес-		тие и мирские похоти, целомудренно, праведно 		и благочестиво жили в нынешнем веке.</a:t>
            </a:r>
            <a:endParaRPr lang="ru-RU" sz="2500" dirty="0" smtClean="0"/>
          </a:p>
          <a:p>
            <a:pPr lvl="0"/>
            <a:r>
              <a:rPr lang="ru-RU" sz="2500" dirty="0" smtClean="0"/>
              <a:t>нам необходимо отвергнуть грех, отказаться, не принимать  </a:t>
            </a:r>
          </a:p>
          <a:p>
            <a:pPr>
              <a:buNone/>
            </a:pPr>
            <a:r>
              <a:rPr lang="ru-RU" sz="2500" i="1" dirty="0" smtClean="0"/>
              <a:t>Фил.4:8	Братия мои, что только истинно, что честно, 		что справедливо, что чисто, что любезно, 		что достославно, что только добродетель и 		похвала, о том помышляйте.</a:t>
            </a:r>
            <a:endParaRPr lang="ru-RU" sz="2500" dirty="0" smtClean="0"/>
          </a:p>
          <a:p>
            <a:pPr lvl="0"/>
            <a:r>
              <a:rPr lang="ru-RU" sz="2500" dirty="0" smtClean="0"/>
              <a:t>будем наполнять своё сердце добрыми желаниями и тогда злым не будет места  </a:t>
            </a:r>
          </a:p>
          <a:p>
            <a:pPr>
              <a:buNone/>
            </a:pPr>
            <a:endParaRPr lang="ru-R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57200" y="357166"/>
            <a:ext cx="8229600" cy="5768997"/>
          </a:xfrm>
        </p:spPr>
        <p:txBody>
          <a:bodyPr>
            <a:normAutofit/>
          </a:bodyPr>
          <a:lstStyle/>
          <a:p>
            <a:pPr>
              <a:buNone/>
            </a:pPr>
            <a:endParaRPr lang="ru-RU" sz="2400" dirty="0" smtClean="0"/>
          </a:p>
          <a:p>
            <a:pPr>
              <a:buNone/>
            </a:pPr>
            <a:endParaRPr lang="ru-RU" sz="2400" b="1" dirty="0" smtClean="0"/>
          </a:p>
          <a:p>
            <a:pPr>
              <a:buNone/>
            </a:pPr>
            <a:endParaRPr lang="ru-RU" sz="2400" b="1" dirty="0" smtClean="0"/>
          </a:p>
          <a:p>
            <a:pPr>
              <a:buNone/>
            </a:pPr>
            <a:r>
              <a:rPr lang="ru-RU" sz="2400" b="1" dirty="0" smtClean="0"/>
              <a:t>Золотой стих:   </a:t>
            </a:r>
            <a:r>
              <a:rPr lang="ru-RU" sz="2400" i="1" dirty="0" smtClean="0"/>
              <a:t>Пр.4:23</a:t>
            </a:r>
            <a:endParaRPr lang="ru-RU" sz="2400" dirty="0" smtClean="0"/>
          </a:p>
          <a:p>
            <a:pPr algn="ctr">
              <a:buNone/>
            </a:pPr>
            <a:r>
              <a:rPr lang="ru-RU" b="1" i="1" dirty="0" smtClean="0"/>
              <a:t>	Больше всего хранимого храни сердце твоё; потому что из него источники жизни.</a:t>
            </a:r>
            <a:r>
              <a:rPr lang="ru-RU" i="1" dirty="0" smtClean="0"/>
              <a:t> </a:t>
            </a:r>
            <a:endParaRPr lang="ru-RU" dirty="0" smtClean="0"/>
          </a:p>
          <a:p>
            <a:pPr>
              <a:buNone/>
            </a:pP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45719"/>
          </a:xfrm>
        </p:spPr>
        <p:txBody>
          <a:bodyPr>
            <a:normAutofit fontScale="90000"/>
          </a:bodyPr>
          <a:lstStyle/>
          <a:p>
            <a:endParaRPr lang="ru-RU" dirty="0"/>
          </a:p>
        </p:txBody>
      </p:sp>
      <p:sp>
        <p:nvSpPr>
          <p:cNvPr id="3" name="Содержимое 2"/>
          <p:cNvSpPr>
            <a:spLocks noGrp="1"/>
          </p:cNvSpPr>
          <p:nvPr>
            <p:ph idx="1"/>
          </p:nvPr>
        </p:nvSpPr>
        <p:spPr>
          <a:xfrm>
            <a:off x="5072066" y="1071546"/>
            <a:ext cx="3614734" cy="5572162"/>
          </a:xfrm>
        </p:spPr>
        <p:txBody>
          <a:bodyPr>
            <a:normAutofit/>
          </a:bodyPr>
          <a:lstStyle/>
          <a:p>
            <a:pPr>
              <a:buNone/>
            </a:pPr>
            <a:r>
              <a:rPr lang="ru-RU" sz="2400" dirty="0" smtClean="0"/>
              <a:t>	Для </a:t>
            </a:r>
            <a:r>
              <a:rPr lang="ru-RU" sz="2400" dirty="0"/>
              <a:t>всех фикусов характерны </a:t>
            </a:r>
            <a:r>
              <a:rPr lang="ru-RU" sz="2400" dirty="0" smtClean="0"/>
              <a:t>специфические </a:t>
            </a:r>
            <a:r>
              <a:rPr lang="ru-RU" sz="2400" dirty="0"/>
              <a:t>соцветия - 	</a:t>
            </a:r>
            <a:r>
              <a:rPr lang="ru-RU" sz="2400" b="1" dirty="0"/>
              <a:t>сиконии</a:t>
            </a:r>
            <a:r>
              <a:rPr lang="ru-RU" sz="2400" dirty="0"/>
              <a:t>, имеющие вид крупной полой ягоды округлой или грушевидной формы. </a:t>
            </a:r>
            <a:r>
              <a:rPr lang="ru-RU" sz="2400" dirty="0" smtClean="0"/>
              <a:t>Цветки </a:t>
            </a:r>
            <a:r>
              <a:rPr lang="ru-RU" sz="2400" dirty="0"/>
              <a:t>фикусов расположены внутри сикониев, и там же развиваются крошечные семена. </a:t>
            </a:r>
            <a:r>
              <a:rPr lang="ru-RU" sz="2400" b="1" dirty="0" smtClean="0"/>
              <a:t> </a:t>
            </a:r>
            <a:endParaRPr lang="ru-RU" sz="2000" i="1" dirty="0"/>
          </a:p>
          <a:p>
            <a:pPr>
              <a:buNone/>
            </a:pPr>
            <a:r>
              <a:rPr lang="ru-RU" sz="2000" i="1" dirty="0" smtClean="0"/>
              <a:t>	(Инжир – это тоже фикус.) </a:t>
            </a:r>
            <a:endParaRPr lang="ru-RU" sz="2000" dirty="0"/>
          </a:p>
          <a:p>
            <a:pPr>
              <a:buNone/>
            </a:pPr>
            <a:endParaRPr lang="ru-RU" dirty="0"/>
          </a:p>
        </p:txBody>
      </p:sp>
      <p:pic>
        <p:nvPicPr>
          <p:cNvPr id="16386" name="Рисунок 28"/>
          <p:cNvPicPr>
            <a:picLocks noChangeAspect="1" noChangeArrowheads="1"/>
          </p:cNvPicPr>
          <p:nvPr/>
        </p:nvPicPr>
        <p:blipFill>
          <a:blip r:embed="rId2" cstate="print"/>
          <a:srcRect/>
          <a:stretch>
            <a:fillRect/>
          </a:stretch>
        </p:blipFill>
        <p:spPr bwMode="auto">
          <a:xfrm>
            <a:off x="285720" y="428604"/>
            <a:ext cx="5000660" cy="3000396"/>
          </a:xfrm>
          <a:prstGeom prst="rect">
            <a:avLst/>
          </a:prstGeom>
          <a:noFill/>
          <a:ln w="9525">
            <a:noFill/>
            <a:miter lim="800000"/>
            <a:headEnd/>
            <a:tailEnd/>
          </a:ln>
        </p:spPr>
      </p:pic>
      <p:sp>
        <p:nvSpPr>
          <p:cNvPr id="14340" name="AutoShape 4" descr="https://forum.volnistye.ru/img/2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https://stopdacha.ru/wp-content/uploads/2017/08/21-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4" name="AutoShape 8" descr="https://stopdacha.ru/wp-content/uploads/2017/08/21-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6" name="AutoShape 10" descr="https://stopdacha.ru/wp-content/uploads/2017/08/21-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8" name="AutoShape 12" descr="https://stopdacha.ru/wp-content/uploads/2017/08/21-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0" name="AutoShape 14" descr="https://stopdacha.ru/wp-content/uploads/2017/08/21-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2" name="AutoShape 16" descr="https://stopdacha.ru/wp-content/uploads/2017/08/21-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4" name="AutoShape 18" descr="https://stopdacha.ru/wp-content/uploads/2017/08/21-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6" name="AutoShape 20" descr="https://stopdacha.ru/wp-content/uploads/2017/08/21-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64" name="Picture 28" descr="https://im0-tub-ru.yandex.net/i?id=5a029d6526fe0985f950d2a320f76903&amp;n=13"/>
          <p:cNvPicPr>
            <a:picLocks noChangeAspect="1" noChangeArrowheads="1"/>
          </p:cNvPicPr>
          <p:nvPr/>
        </p:nvPicPr>
        <p:blipFill>
          <a:blip r:embed="rId3" cstate="print"/>
          <a:srcRect/>
          <a:stretch>
            <a:fillRect/>
          </a:stretch>
        </p:blipFill>
        <p:spPr bwMode="auto">
          <a:xfrm>
            <a:off x="857224" y="3571876"/>
            <a:ext cx="3786214" cy="307183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3429000"/>
          </a:xfrm>
        </p:spPr>
        <p:txBody>
          <a:bodyPr>
            <a:noAutofit/>
          </a:bodyPr>
          <a:lstStyle/>
          <a:p>
            <a:pPr algn="l"/>
            <a:r>
              <a:rPr lang="ru-RU" sz="2400" dirty="0" smtClean="0"/>
              <a:t>Фикусы, как правило, обильно плодоносят, до 40 тыс. плодов на одном дереве. Многих представителей этого рода можно считать настоящими кормильцами огромного числа обитателей дождевого тропического леса. Мягкие мясистые соплодия целиком заглатывают птицы с крупным клювом, а мелкие птицы расклевывают их. Муравьев интересуют богатые жирами части крошечных семян. Все эти животные становятся распространителями семян фикусов.</a:t>
            </a:r>
            <a:endParaRPr lang="ru-RU" sz="2400" dirty="0"/>
          </a:p>
        </p:txBody>
      </p:sp>
      <p:sp>
        <p:nvSpPr>
          <p:cNvPr id="7" name="Содержимое 6"/>
          <p:cNvSpPr>
            <a:spLocks noGrp="1"/>
          </p:cNvSpPr>
          <p:nvPr>
            <p:ph idx="1"/>
          </p:nvPr>
        </p:nvSpPr>
        <p:spPr>
          <a:xfrm flipV="1">
            <a:off x="4929190" y="6500834"/>
            <a:ext cx="3757610" cy="71438"/>
          </a:xfrm>
        </p:spPr>
        <p:txBody>
          <a:bodyPr>
            <a:normAutofit fontScale="25000" lnSpcReduction="20000"/>
          </a:bodyPr>
          <a:lstStyle/>
          <a:p>
            <a:pPr>
              <a:buNone/>
            </a:pPr>
            <a:r>
              <a:rPr lang="ru-RU" sz="2400" dirty="0" smtClean="0"/>
              <a:t>	</a:t>
            </a:r>
            <a:endParaRPr lang="ru-RU" sz="2400" dirty="0"/>
          </a:p>
        </p:txBody>
      </p:sp>
      <p:pic>
        <p:nvPicPr>
          <p:cNvPr id="13316" name="Picture 4" descr="https://im0-tub-ru.yandex.net/i?id=dce2dea22b99d48d217261de1917988b&amp;n=13"/>
          <p:cNvPicPr>
            <a:picLocks noChangeAspect="1" noChangeArrowheads="1"/>
          </p:cNvPicPr>
          <p:nvPr/>
        </p:nvPicPr>
        <p:blipFill>
          <a:blip r:embed="rId2" cstate="print"/>
          <a:srcRect/>
          <a:stretch>
            <a:fillRect/>
          </a:stretch>
        </p:blipFill>
        <p:spPr bwMode="auto">
          <a:xfrm>
            <a:off x="142845" y="3214686"/>
            <a:ext cx="4214841" cy="3357586"/>
          </a:xfrm>
          <a:prstGeom prst="rect">
            <a:avLst/>
          </a:prstGeom>
          <a:noFill/>
        </p:spPr>
      </p:pic>
      <p:sp>
        <p:nvSpPr>
          <p:cNvPr id="13317" name="Rectangle 5"/>
          <p:cNvSpPr>
            <a:spLocks noChangeArrowheads="1"/>
          </p:cNvSpPr>
          <p:nvPr/>
        </p:nvSpPr>
        <p:spPr bwMode="auto">
          <a:xfrm>
            <a:off x="0" y="-4616648"/>
            <a:ext cx="5660524" cy="92332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192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92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92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9200" b="0" i="0" u="none" strike="noStrike" cap="none" normalizeH="0" baseline="0" dirty="0" smtClean="0">
                <a:ln>
                  <a:noFill/>
                </a:ln>
                <a:solidFill>
                  <a:schemeClr val="tx1"/>
                </a:solidFill>
                <a:effectLst/>
                <a:latin typeface="Arial" charset="0"/>
              </a:rPr>
              <a:t>        </a:t>
            </a:r>
          </a:p>
        </p:txBody>
      </p:sp>
      <p:sp>
        <p:nvSpPr>
          <p:cNvPr id="13322" name="Rectangle 10"/>
          <p:cNvSpPr>
            <a:spLocks noChangeArrowheads="1"/>
          </p:cNvSpPr>
          <p:nvPr/>
        </p:nvSpPr>
        <p:spPr bwMode="auto">
          <a:xfrm>
            <a:off x="0" y="-4570482"/>
            <a:ext cx="6591869" cy="91409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18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600" b="0" i="0" u="none" strike="noStrike" cap="none" normalizeH="0" baseline="0" dirty="0" smtClean="0">
                <a:ln>
                  <a:noFill/>
                </a:ln>
                <a:solidFill>
                  <a:schemeClr val="tx1"/>
                </a:solidFill>
                <a:effectLst/>
                <a:latin typeface="Arial" charset="0"/>
              </a:rPr>
              <a:t>  </a:t>
            </a:r>
            <a:r>
              <a:rPr kumimoji="0" lang="ru-RU" sz="12600" b="0" i="0" u="none" strike="noStrike" cap="none" normalizeH="0" baseline="0" dirty="0" smtClean="0">
                <a:ln>
                  <a:noFill/>
                </a:ln>
                <a:solidFill>
                  <a:schemeClr val="tx1"/>
                </a:solidFill>
                <a:effectLst/>
                <a:latin typeface="Arial" charset="0"/>
              </a:rPr>
              <a:t> </a:t>
            </a:r>
            <a:r>
              <a:rPr kumimoji="0" lang="ru-RU" sz="186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600" b="0" i="0" u="none" strike="noStrike" cap="none" normalizeH="0" baseline="0" dirty="0" smtClean="0">
                <a:ln>
                  <a:noFill/>
                </a:ln>
                <a:solidFill>
                  <a:schemeClr val="tx1"/>
                </a:solidFill>
                <a:effectLst/>
                <a:latin typeface="Arial" charset="0"/>
              </a:rPr>
              <a:t>  </a:t>
            </a:r>
            <a:r>
              <a:rPr kumimoji="0" lang="ru-RU" sz="19200" b="0" i="0" u="none" strike="noStrike" cap="none" normalizeH="0" baseline="0" dirty="0" smtClean="0">
                <a:ln>
                  <a:noFill/>
                </a:ln>
                <a:solidFill>
                  <a:schemeClr val="tx1"/>
                </a:solidFill>
                <a:effectLst/>
                <a:latin typeface="Arial" charset="0"/>
              </a:rPr>
              <a:t> </a:t>
            </a:r>
            <a:r>
              <a:rPr kumimoji="0" lang="ru-RU" sz="186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600" b="0" i="0" u="none" strike="noStrike" cap="none" normalizeH="0" baseline="0" dirty="0" smtClean="0">
                <a:ln>
                  <a:noFill/>
                </a:ln>
                <a:solidFill>
                  <a:schemeClr val="tx1"/>
                </a:solidFill>
                <a:effectLst/>
                <a:latin typeface="Arial" charset="0"/>
              </a:rPr>
              <a:t>  </a:t>
            </a:r>
            <a:r>
              <a:rPr kumimoji="0" lang="ru-RU" sz="19200" b="0" i="0" u="none" strike="noStrike" cap="none" normalizeH="0" baseline="0" dirty="0" smtClean="0">
                <a:ln>
                  <a:noFill/>
                </a:ln>
                <a:solidFill>
                  <a:schemeClr val="tx1"/>
                </a:solidFill>
                <a:effectLst/>
                <a:latin typeface="Arial" charset="0"/>
              </a:rPr>
              <a:t> </a:t>
            </a:r>
            <a:r>
              <a:rPr kumimoji="0" lang="ru-RU" sz="18600" b="0" i="0" u="none" strike="noStrike" cap="none" normalizeH="0" baseline="0" dirty="0" smtClean="0">
                <a:ln>
                  <a:noFill/>
                </a:ln>
                <a:solidFill>
                  <a:schemeClr val="tx1"/>
                </a:solidFill>
                <a:effectLst/>
                <a:latin typeface="Arial" charset="0"/>
              </a:rPr>
              <a:t>    </a:t>
            </a:r>
          </a:p>
        </p:txBody>
      </p:sp>
      <p:sp>
        <p:nvSpPr>
          <p:cNvPr id="13327" name="Rectangle 15"/>
          <p:cNvSpPr>
            <a:spLocks noChangeArrowheads="1"/>
          </p:cNvSpPr>
          <p:nvPr/>
        </p:nvSpPr>
        <p:spPr bwMode="auto">
          <a:xfrm>
            <a:off x="0" y="-4357742"/>
            <a:ext cx="6591869" cy="91409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18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600" b="0" i="0" u="none" strike="noStrike" cap="none" normalizeH="0" baseline="0" dirty="0" smtClean="0">
                <a:ln>
                  <a:noFill/>
                </a:ln>
                <a:solidFill>
                  <a:schemeClr val="tx1"/>
                </a:solidFill>
                <a:effectLst/>
                <a:latin typeface="Arial" charset="0"/>
              </a:rPr>
              <a:t>  </a:t>
            </a:r>
            <a:r>
              <a:rPr kumimoji="0" lang="ru-RU" sz="12600" b="0" i="0" u="none" strike="noStrike" cap="none" normalizeH="0" baseline="0" dirty="0" smtClean="0">
                <a:ln>
                  <a:noFill/>
                </a:ln>
                <a:solidFill>
                  <a:schemeClr val="tx1"/>
                </a:solidFill>
                <a:effectLst/>
                <a:latin typeface="Arial" charset="0"/>
              </a:rPr>
              <a:t> </a:t>
            </a:r>
            <a:r>
              <a:rPr kumimoji="0" lang="ru-RU" sz="186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600" b="0" i="0" u="none" strike="noStrike" cap="none" normalizeH="0" baseline="0" dirty="0" smtClean="0">
                <a:ln>
                  <a:noFill/>
                </a:ln>
                <a:solidFill>
                  <a:schemeClr val="tx1"/>
                </a:solidFill>
                <a:effectLst/>
                <a:latin typeface="Arial" charset="0"/>
              </a:rPr>
              <a:t>  </a:t>
            </a:r>
            <a:r>
              <a:rPr kumimoji="0" lang="ru-RU" sz="19200" b="0" i="0" u="none" strike="noStrike" cap="none" normalizeH="0" baseline="0" dirty="0" smtClean="0">
                <a:ln>
                  <a:noFill/>
                </a:ln>
                <a:solidFill>
                  <a:schemeClr val="tx1"/>
                </a:solidFill>
                <a:effectLst/>
                <a:latin typeface="Arial" charset="0"/>
              </a:rPr>
              <a:t> </a:t>
            </a:r>
            <a:r>
              <a:rPr kumimoji="0" lang="ru-RU" sz="186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600" b="0" i="0" u="none" strike="noStrike" cap="none" normalizeH="0" baseline="0" dirty="0" smtClean="0">
                <a:ln>
                  <a:noFill/>
                </a:ln>
                <a:solidFill>
                  <a:schemeClr val="tx1"/>
                </a:solidFill>
                <a:effectLst/>
                <a:latin typeface="Arial" charset="0"/>
              </a:rPr>
              <a:t>  </a:t>
            </a:r>
            <a:r>
              <a:rPr kumimoji="0" lang="ru-RU" sz="19200" b="0" i="0" u="none" strike="noStrike" cap="none" normalizeH="0" baseline="0" dirty="0" smtClean="0">
                <a:ln>
                  <a:noFill/>
                </a:ln>
                <a:solidFill>
                  <a:schemeClr val="tx1"/>
                </a:solidFill>
                <a:effectLst/>
                <a:latin typeface="Arial" charset="0"/>
              </a:rPr>
              <a:t> </a:t>
            </a:r>
            <a:r>
              <a:rPr kumimoji="0" lang="ru-RU" sz="18600" b="0" i="0" u="none" strike="noStrike" cap="none" normalizeH="0" baseline="0" dirty="0" smtClean="0">
                <a:ln>
                  <a:noFill/>
                </a:ln>
                <a:solidFill>
                  <a:schemeClr val="tx1"/>
                </a:solidFill>
                <a:effectLst/>
                <a:latin typeface="Arial" charset="0"/>
              </a:rPr>
              <a:t>    </a:t>
            </a:r>
          </a:p>
        </p:txBody>
      </p:sp>
      <p:pic>
        <p:nvPicPr>
          <p:cNvPr id="13332" name="Рисунок 25"/>
          <p:cNvPicPr>
            <a:picLocks noChangeAspect="1" noChangeArrowheads="1"/>
          </p:cNvPicPr>
          <p:nvPr/>
        </p:nvPicPr>
        <p:blipFill>
          <a:blip r:embed="rId3" cstate="print"/>
          <a:srcRect/>
          <a:stretch>
            <a:fillRect/>
          </a:stretch>
        </p:blipFill>
        <p:spPr bwMode="auto">
          <a:xfrm>
            <a:off x="4357686" y="3214686"/>
            <a:ext cx="4786314"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57200" y="4929198"/>
            <a:ext cx="8229600" cy="1643074"/>
          </a:xfrm>
        </p:spPr>
        <p:txBody>
          <a:bodyPr>
            <a:normAutofit/>
          </a:bodyPr>
          <a:lstStyle/>
          <a:p>
            <a:pPr>
              <a:buNone/>
            </a:pPr>
            <a:r>
              <a:rPr lang="ru-RU" sz="2400" dirty="0" smtClean="0"/>
              <a:t>	Обезьяны, плодоядные летучие мыши и белки питаются спелыми СИКОНИЯМИ прямо на дереве, а олени, дикие свиньи и медведи, подбирают паданцы.</a:t>
            </a:r>
            <a:endParaRPr lang="ru-RU" sz="2400" dirty="0"/>
          </a:p>
        </p:txBody>
      </p:sp>
      <p:pic>
        <p:nvPicPr>
          <p:cNvPr id="22530" name="Picture 2" descr="http://www.nat-geo.ru/upload/iblock/ddc/ddc85284891e6ffebd32b6b8ee204200.jpg"/>
          <p:cNvPicPr>
            <a:picLocks noChangeAspect="1" noChangeArrowheads="1"/>
          </p:cNvPicPr>
          <p:nvPr/>
        </p:nvPicPr>
        <p:blipFill>
          <a:blip r:embed="rId2" cstate="print"/>
          <a:srcRect/>
          <a:stretch>
            <a:fillRect/>
          </a:stretch>
        </p:blipFill>
        <p:spPr bwMode="auto">
          <a:xfrm>
            <a:off x="214282" y="571480"/>
            <a:ext cx="4357718" cy="4071966"/>
          </a:xfrm>
          <a:prstGeom prst="rect">
            <a:avLst/>
          </a:prstGeom>
          <a:noFill/>
        </p:spPr>
      </p:pic>
      <p:pic>
        <p:nvPicPr>
          <p:cNvPr id="12290" name="Picture 2" descr="https://im0-tub-ru.yandex.net/i?id=c412e6f2f3aa5fea72ba4aa68163a2b2&amp;n=13"/>
          <p:cNvPicPr>
            <a:picLocks noChangeAspect="1" noChangeArrowheads="1"/>
          </p:cNvPicPr>
          <p:nvPr/>
        </p:nvPicPr>
        <p:blipFill>
          <a:blip r:embed="rId3" cstate="print"/>
          <a:srcRect/>
          <a:stretch>
            <a:fillRect/>
          </a:stretch>
        </p:blipFill>
        <p:spPr bwMode="auto">
          <a:xfrm>
            <a:off x="4714876" y="571480"/>
            <a:ext cx="4286248" cy="407196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000496" y="214290"/>
            <a:ext cx="5000660" cy="6643711"/>
          </a:xfrm>
        </p:spPr>
        <p:txBody>
          <a:bodyPr>
            <a:noAutofit/>
          </a:bodyPr>
          <a:lstStyle/>
          <a:p>
            <a:pPr>
              <a:lnSpc>
                <a:spcPts val="2000"/>
              </a:lnSpc>
              <a:buNone/>
            </a:pPr>
            <a:r>
              <a:rPr lang="ru-RU" sz="2300" dirty="0" smtClean="0"/>
              <a:t>	</a:t>
            </a:r>
            <a:r>
              <a:rPr lang="ru-RU" sz="2350" dirty="0" smtClean="0"/>
              <a:t>Знаете ли вы, что ФИКУС может быть душителем? Название такого растения   </a:t>
            </a:r>
            <a:r>
              <a:rPr lang="ru-RU" sz="2350" b="1" dirty="0" smtClean="0"/>
              <a:t>ФИКУС-ДУШИТЕЛЬ</a:t>
            </a:r>
            <a:r>
              <a:rPr lang="ru-RU" sz="2350" dirty="0" smtClean="0"/>
              <a:t>. </a:t>
            </a:r>
          </a:p>
          <a:p>
            <a:pPr>
              <a:lnSpc>
                <a:spcPts val="2000"/>
              </a:lnSpc>
              <a:buNone/>
            </a:pPr>
            <a:r>
              <a:rPr lang="ru-RU" sz="2350" dirty="0" smtClean="0"/>
              <a:t>	Фикусы-душители поселяются на крупном дереве и губят его, оплетая  ствол своими корнями. Жизненный путь душителя начинается в тот момент, когда семечко фикуса попадет в развилку ветвей или в трещину высокого дерева. Если в этом месте будет достаточно света, перегноя и влаги, семечко про-растет и некоторое время будет жить как </a:t>
            </a:r>
            <a:r>
              <a:rPr lang="ru-RU" sz="2350" b="1" dirty="0" smtClean="0"/>
              <a:t>эпифит</a:t>
            </a:r>
            <a:r>
              <a:rPr lang="ru-RU" sz="2350" dirty="0" smtClean="0"/>
              <a:t>, то есть исполь-зует дерево просто как опору. Крошечный росток образует воздушные корни, одни из  кото-рых прилегают к стволу дерева, а другие свободно свисают.  Со средней скоростью роста 5 метров в год, ветвясь и срастаясь по мере роста, эти корни могут достичь земли за 4-5 лет. </a:t>
            </a:r>
          </a:p>
          <a:p>
            <a:pPr>
              <a:lnSpc>
                <a:spcPts val="2000"/>
              </a:lnSpc>
              <a:buNone/>
            </a:pPr>
            <a:endParaRPr lang="ru-RU" sz="2200" dirty="0" smtClean="0"/>
          </a:p>
          <a:p>
            <a:pPr>
              <a:lnSpc>
                <a:spcPts val="2000"/>
              </a:lnSpc>
            </a:pPr>
            <a:endParaRPr lang="ru-RU" sz="1800" dirty="0"/>
          </a:p>
        </p:txBody>
      </p:sp>
      <p:pic>
        <p:nvPicPr>
          <p:cNvPr id="1026" name="Рисунок 16"/>
          <p:cNvPicPr>
            <a:picLocks noChangeAspect="1" noChangeArrowheads="1"/>
          </p:cNvPicPr>
          <p:nvPr/>
        </p:nvPicPr>
        <p:blipFill>
          <a:blip r:embed="rId2" cstate="print"/>
          <a:srcRect/>
          <a:stretch>
            <a:fillRect/>
          </a:stretch>
        </p:blipFill>
        <p:spPr bwMode="auto">
          <a:xfrm>
            <a:off x="285720" y="714356"/>
            <a:ext cx="3857652"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0"/>
            <a:ext cx="2357454" cy="45719"/>
          </a:xfrm>
        </p:spPr>
        <p:txBody>
          <a:bodyPr>
            <a:noAutofit/>
          </a:bodyPr>
          <a:lstStyle/>
          <a:p>
            <a:endParaRPr lang="ru-RU" sz="1400" dirty="0"/>
          </a:p>
        </p:txBody>
      </p:sp>
      <p:sp>
        <p:nvSpPr>
          <p:cNvPr id="3" name="Содержимое 2"/>
          <p:cNvSpPr>
            <a:spLocks noGrp="1"/>
          </p:cNvSpPr>
          <p:nvPr>
            <p:ph idx="1"/>
          </p:nvPr>
        </p:nvSpPr>
        <p:spPr>
          <a:xfrm flipH="1">
            <a:off x="8686799" y="1643050"/>
            <a:ext cx="45719" cy="4483113"/>
          </a:xfrm>
        </p:spPr>
        <p:txBody>
          <a:bodyPr/>
          <a:lstStyle/>
          <a:p>
            <a:pPr>
              <a:buNone/>
            </a:pPr>
            <a:r>
              <a:rPr lang="ru-RU" dirty="0" smtClean="0"/>
              <a:t> </a:t>
            </a:r>
            <a:endParaRPr lang="ru-RU" dirty="0"/>
          </a:p>
        </p:txBody>
      </p:sp>
      <p:pic>
        <p:nvPicPr>
          <p:cNvPr id="1026" name="Рисунок 22"/>
          <p:cNvPicPr>
            <a:picLocks noChangeAspect="1" noChangeArrowheads="1"/>
          </p:cNvPicPr>
          <p:nvPr/>
        </p:nvPicPr>
        <p:blipFill>
          <a:blip r:embed="rId3" cstate="print"/>
          <a:srcRect t="-362" r="-143" b="-571"/>
          <a:stretch>
            <a:fillRect/>
          </a:stretch>
        </p:blipFill>
        <p:spPr bwMode="auto">
          <a:xfrm>
            <a:off x="0" y="357166"/>
            <a:ext cx="2714612" cy="3429024"/>
          </a:xfrm>
          <a:prstGeom prst="rect">
            <a:avLst/>
          </a:prstGeom>
          <a:noFill/>
          <a:ln w="9525">
            <a:noFill/>
            <a:miter lim="800000"/>
            <a:headEnd/>
            <a:tailEnd/>
          </a:ln>
        </p:spPr>
      </p:pic>
      <p:pic>
        <p:nvPicPr>
          <p:cNvPr id="1028" name="Рисунок 13"/>
          <p:cNvPicPr>
            <a:picLocks noChangeAspect="1" noChangeArrowheads="1"/>
          </p:cNvPicPr>
          <p:nvPr/>
        </p:nvPicPr>
        <p:blipFill>
          <a:blip r:embed="rId4" cstate="print"/>
          <a:srcRect/>
          <a:stretch>
            <a:fillRect/>
          </a:stretch>
        </p:blipFill>
        <p:spPr bwMode="auto">
          <a:xfrm>
            <a:off x="5072066" y="428604"/>
            <a:ext cx="3929090" cy="3286148"/>
          </a:xfrm>
          <a:prstGeom prst="rect">
            <a:avLst/>
          </a:prstGeom>
          <a:noFill/>
          <a:ln w="9525">
            <a:noFill/>
            <a:miter lim="800000"/>
            <a:headEnd/>
            <a:tailEnd/>
          </a:ln>
        </p:spPr>
      </p:pic>
      <p:sp>
        <p:nvSpPr>
          <p:cNvPr id="7" name="Прямоугольник 6"/>
          <p:cNvSpPr/>
          <p:nvPr/>
        </p:nvSpPr>
        <p:spPr>
          <a:xfrm>
            <a:off x="142844" y="3786190"/>
            <a:ext cx="8786874" cy="3000821"/>
          </a:xfrm>
          <a:prstGeom prst="rect">
            <a:avLst/>
          </a:prstGeom>
        </p:spPr>
        <p:txBody>
          <a:bodyPr wrap="square">
            <a:spAutoFit/>
          </a:bodyPr>
          <a:lstStyle/>
          <a:p>
            <a:r>
              <a:rPr lang="ru-RU" sz="2100" dirty="0" smtClean="0"/>
              <a:t>Наконец душитель укоренился и окреп. Его крона становится раскидистой и пышной и начинает затенять листья хозяина. Корни, оплетающие ствол, продолжают утолщаться, формируя плотный жесткий каркас вокруг ствола дерева-хозяина, тем самым препятствуя его росту, а подземная корневая система успешно конкурирует с корневой системой злосчастного дерева.  Дереву-хозяину уже недостает света, воды и питательных веществ, и оно начинает </a:t>
            </a:r>
            <a:r>
              <a:rPr lang="ru-RU" sz="2100" b="1" dirty="0" smtClean="0"/>
              <a:t>медленно умирать.</a:t>
            </a:r>
            <a:r>
              <a:rPr lang="ru-RU" sz="2100" dirty="0" smtClean="0"/>
              <a:t>  С этого момента душитель развивается как совершенно независимое дерево и может выйти в верхний ярус тропического леса. </a:t>
            </a:r>
            <a:endParaRPr lang="ru-RU" sz="2100" dirty="0"/>
          </a:p>
        </p:txBody>
      </p:sp>
      <p:pic>
        <p:nvPicPr>
          <p:cNvPr id="1030" name="Picture 6" descr="http://za7gorami.ru/img/2017/king_rama_ix_park_bangkok/DSC_8417.jpg"/>
          <p:cNvPicPr>
            <a:picLocks noChangeAspect="1" noChangeArrowheads="1"/>
          </p:cNvPicPr>
          <p:nvPr/>
        </p:nvPicPr>
        <p:blipFill>
          <a:blip r:embed="rId5" cstate="print"/>
          <a:srcRect/>
          <a:stretch>
            <a:fillRect/>
          </a:stretch>
        </p:blipFill>
        <p:spPr bwMode="auto">
          <a:xfrm>
            <a:off x="23217318" y="0"/>
            <a:ext cx="5584771" cy="8858250"/>
          </a:xfrm>
          <a:prstGeom prst="rect">
            <a:avLst/>
          </a:prstGeom>
          <a:noFill/>
        </p:spPr>
      </p:pic>
      <p:sp>
        <p:nvSpPr>
          <p:cNvPr id="1032" name="AutoShape 8" descr="https://natworld.info/wp-content/uploads/2017/04/%D1%84%D0%B8%D0%BA%D1%83%D1%81-%D0%B4%D1%83%D1%88%D0%B8%D1%82%D0%B5%D0%BB%D1%8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https://natworld.info/wp-content/uploads/2017/04/%D1%84%D0%B8%D0%BA%D1%83%D1%81-%D0%B4%D1%83%D1%88%D0%B8%D1%82%D0%B5%D0%BB%D1%8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https://natworld.info/wp-content/uploads/2017/04/%D1%84%D0%B8%D0%BA%D1%83%D1%81-%D0%B4%D1%83%D1%88%D0%B8%D1%82%D0%B5%D0%BB%D1%8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7" name="Рисунок 4"/>
          <p:cNvPicPr>
            <a:picLocks noChangeAspect="1" noChangeArrowheads="1"/>
          </p:cNvPicPr>
          <p:nvPr/>
        </p:nvPicPr>
        <p:blipFill>
          <a:blip r:embed="rId6" cstate="print"/>
          <a:srcRect t="-362" r="-279" b="-571"/>
          <a:stretch>
            <a:fillRect/>
          </a:stretch>
        </p:blipFill>
        <p:spPr bwMode="auto">
          <a:xfrm>
            <a:off x="2714612" y="357166"/>
            <a:ext cx="2286016"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8571"/>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0" y="1285861"/>
            <a:ext cx="4114800" cy="4000528"/>
          </a:xfrm>
        </p:spPr>
        <p:txBody>
          <a:bodyPr>
            <a:normAutofit/>
          </a:bodyPr>
          <a:lstStyle/>
          <a:p>
            <a:pPr>
              <a:buNone/>
            </a:pPr>
            <a:r>
              <a:rPr lang="ru-RU" sz="2400" dirty="0" smtClean="0">
                <a:ea typeface="Calibri" pitchFamily="34" charset="0"/>
                <a:cs typeface="Times New Roman" pitchFamily="18" charset="0"/>
              </a:rPr>
              <a:t>	Удушение – процесс не быстрый, может занять несколько десятилетий. В результате ствол дерева-хозяина сгниет, и только полый каркас из сплетенных корней душителя расскажет  о трагедии.</a:t>
            </a:r>
            <a:endParaRPr lang="ru-RU" sz="2400" dirty="0"/>
          </a:p>
        </p:txBody>
      </p:sp>
      <p:pic>
        <p:nvPicPr>
          <p:cNvPr id="21506" name="Picture 2" descr="http://mtdata.ru/u25/photoF3EC/20857426748-0/original.jpg"/>
          <p:cNvPicPr>
            <a:picLocks noChangeAspect="1" noChangeArrowheads="1"/>
          </p:cNvPicPr>
          <p:nvPr/>
        </p:nvPicPr>
        <p:blipFill>
          <a:blip r:embed="rId2" cstate="print"/>
          <a:srcRect/>
          <a:stretch>
            <a:fillRect/>
          </a:stretch>
        </p:blipFill>
        <p:spPr bwMode="auto">
          <a:xfrm>
            <a:off x="357158" y="428604"/>
            <a:ext cx="4071966" cy="60007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2528"/>
          </a:xfrm>
        </p:spPr>
        <p:txBody>
          <a:bodyPr>
            <a:normAutofit fontScale="90000"/>
          </a:bodyPr>
          <a:lstStyle/>
          <a:p>
            <a:endParaRPr lang="ru-RU" dirty="0"/>
          </a:p>
        </p:txBody>
      </p:sp>
      <p:sp>
        <p:nvSpPr>
          <p:cNvPr id="3" name="Содержимое 2"/>
          <p:cNvSpPr>
            <a:spLocks noGrp="1"/>
          </p:cNvSpPr>
          <p:nvPr>
            <p:ph idx="1"/>
          </p:nvPr>
        </p:nvSpPr>
        <p:spPr>
          <a:xfrm>
            <a:off x="457200" y="6643710"/>
            <a:ext cx="8229600" cy="71438"/>
          </a:xfrm>
        </p:spPr>
        <p:txBody>
          <a:bodyPr>
            <a:normAutofit fontScale="25000" lnSpcReduction="20000"/>
          </a:bodyPr>
          <a:lstStyle/>
          <a:p>
            <a:endParaRPr lang="ru-RU" dirty="0"/>
          </a:p>
        </p:txBody>
      </p:sp>
      <p:sp>
        <p:nvSpPr>
          <p:cNvPr id="2049" name="Rectangle 1"/>
          <p:cNvSpPr>
            <a:spLocks noChangeArrowheads="1"/>
          </p:cNvSpPr>
          <p:nvPr/>
        </p:nvSpPr>
        <p:spPr bwMode="auto">
          <a:xfrm>
            <a:off x="214282" y="831790"/>
            <a:ext cx="878687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ctr" fontAlgn="base">
              <a:spcBef>
                <a:spcPct val="0"/>
              </a:spcBef>
              <a:spcAft>
                <a:spcPct val="0"/>
              </a:spcAft>
            </a:pPr>
            <a:r>
              <a:rPr kumimoji="0" lang="ru-RU" sz="2400" b="0" i="0" u="none" strike="noStrike" cap="none" normalizeH="0" baseline="0" dirty="0" smtClean="0">
                <a:ln>
                  <a:noFill/>
                </a:ln>
                <a:solidFill>
                  <a:schemeClr val="tx1"/>
                </a:solidFill>
                <a:effectLst/>
                <a:ea typeface="Calibri" pitchFamily="34" charset="0"/>
                <a:cs typeface="Times New Roman" pitchFamily="18" charset="0"/>
              </a:rPr>
              <a:t>	</a:t>
            </a:r>
            <a:r>
              <a:rPr lang="ru-RU" sz="2400" b="1" dirty="0" smtClean="0">
                <a:ea typeface="Calibri" pitchFamily="34" charset="0"/>
                <a:cs typeface="Times New Roman" pitchFamily="18" charset="0"/>
              </a:rPr>
              <a:t>Схематично это выглядит так:</a:t>
            </a:r>
            <a:endParaRPr lang="ru-RU" sz="2400" b="1" dirty="0" smtClean="0"/>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endParaRPr>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50" name="Рисунок 10"/>
          <p:cNvPicPr>
            <a:picLocks noChangeAspect="1" noChangeArrowheads="1"/>
          </p:cNvPicPr>
          <p:nvPr/>
        </p:nvPicPr>
        <p:blipFill>
          <a:blip r:embed="rId2" cstate="print"/>
          <a:srcRect/>
          <a:stretch>
            <a:fillRect/>
          </a:stretch>
        </p:blipFill>
        <p:spPr bwMode="auto">
          <a:xfrm>
            <a:off x="214282" y="2214554"/>
            <a:ext cx="8786874" cy="44291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642919"/>
            <a:ext cx="8643998" cy="1214445"/>
          </a:xfrm>
        </p:spPr>
        <p:txBody>
          <a:bodyPr>
            <a:normAutofit fontScale="90000"/>
          </a:bodyPr>
          <a:lstStyle/>
          <a:p>
            <a:r>
              <a:rPr lang="ru-RU" sz="3000" b="1" dirty="0"/>
              <a:t>Составление библейских уроков с использованием информации о Божьем творении.</a:t>
            </a:r>
            <a:r>
              <a:rPr lang="ru-RU" sz="2400" dirty="0"/>
              <a:t/>
            </a:r>
            <a:br>
              <a:rPr lang="ru-RU" sz="2400" dirty="0"/>
            </a:br>
            <a:endParaRPr lang="ru-RU" sz="2400" dirty="0"/>
          </a:p>
        </p:txBody>
      </p:sp>
      <p:sp>
        <p:nvSpPr>
          <p:cNvPr id="3" name="Подзаголовок 2"/>
          <p:cNvSpPr>
            <a:spLocks noGrp="1"/>
          </p:cNvSpPr>
          <p:nvPr>
            <p:ph type="subTitle" idx="1"/>
          </p:nvPr>
        </p:nvSpPr>
        <p:spPr>
          <a:xfrm>
            <a:off x="214282" y="2500306"/>
            <a:ext cx="8643998" cy="3138494"/>
          </a:xfrm>
        </p:spPr>
        <p:txBody>
          <a:bodyPr>
            <a:normAutofit/>
          </a:bodyPr>
          <a:lstStyle/>
          <a:p>
            <a:pPr algn="l">
              <a:buFont typeface="Wingdings" pitchFamily="2" charset="2"/>
              <a:buChar char="Ø"/>
            </a:pPr>
            <a:r>
              <a:rPr lang="ru-RU" sz="2400" dirty="0" smtClean="0">
                <a:solidFill>
                  <a:schemeClr val="tx1"/>
                </a:solidFill>
              </a:rPr>
              <a:t>   Божье творение – это кладовая интересных иллюстраций</a:t>
            </a:r>
          </a:p>
          <a:p>
            <a:pPr algn="l">
              <a:buFont typeface="Wingdings" pitchFamily="2" charset="2"/>
              <a:buChar char="Ø"/>
            </a:pPr>
            <a:r>
              <a:rPr lang="ru-RU" sz="2400" dirty="0" smtClean="0">
                <a:solidFill>
                  <a:schemeClr val="tx1"/>
                </a:solidFill>
              </a:rPr>
              <a:t>   Иллюстрации </a:t>
            </a:r>
            <a:r>
              <a:rPr lang="ru-RU" sz="2400" dirty="0">
                <a:solidFill>
                  <a:schemeClr val="tx1"/>
                </a:solidFill>
              </a:rPr>
              <a:t>– </a:t>
            </a:r>
            <a:r>
              <a:rPr lang="ru-RU" sz="2300" dirty="0">
                <a:solidFill>
                  <a:schemeClr val="tx1"/>
                </a:solidFill>
              </a:rPr>
              <a:t>это важная составная часть </a:t>
            </a:r>
            <a:r>
              <a:rPr lang="ru-RU" sz="2300" dirty="0" smtClean="0">
                <a:solidFill>
                  <a:schemeClr val="tx1"/>
                </a:solidFill>
              </a:rPr>
              <a:t>библейского урока</a:t>
            </a:r>
          </a:p>
          <a:p>
            <a:pPr algn="l">
              <a:buFont typeface="Wingdings" pitchFamily="2" charset="2"/>
              <a:buChar char="Ø"/>
            </a:pPr>
            <a:r>
              <a:rPr lang="ru-RU" sz="2400" dirty="0" smtClean="0">
                <a:solidFill>
                  <a:schemeClr val="tx1"/>
                </a:solidFill>
              </a:rPr>
              <a:t>   Помогают </a:t>
            </a:r>
            <a:r>
              <a:rPr lang="ru-RU" sz="2400" dirty="0">
                <a:solidFill>
                  <a:schemeClr val="tx1"/>
                </a:solidFill>
              </a:rPr>
              <a:t>понимать духовные </a:t>
            </a:r>
            <a:r>
              <a:rPr lang="ru-RU" sz="2400" dirty="0" smtClean="0">
                <a:solidFill>
                  <a:schemeClr val="tx1"/>
                </a:solidFill>
              </a:rPr>
              <a:t>истины</a:t>
            </a:r>
          </a:p>
          <a:p>
            <a:pPr algn="l">
              <a:buFont typeface="Wingdings" pitchFamily="2" charset="2"/>
              <a:buChar char="Ø"/>
            </a:pPr>
            <a:r>
              <a:rPr lang="ru-RU" sz="2400" dirty="0" smtClean="0">
                <a:solidFill>
                  <a:schemeClr val="tx1"/>
                </a:solidFill>
              </a:rPr>
              <a:t>   Способствуют </a:t>
            </a:r>
            <a:r>
              <a:rPr lang="ru-RU" sz="2400" dirty="0">
                <a:solidFill>
                  <a:schemeClr val="tx1"/>
                </a:solidFill>
              </a:rPr>
              <a:t>развитию интеллекта</a:t>
            </a:r>
          </a:p>
          <a:p>
            <a:pPr algn="l"/>
            <a:endParaRPr lang="ru-RU" sz="2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303</Words>
  <Application>Microsoft Office PowerPoint</Application>
  <PresentationFormat>Экран (4:3)</PresentationFormat>
  <Paragraphs>69</Paragraphs>
  <Slides>14</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Times New Roman</vt:lpstr>
      <vt:lpstr>Wingdings</vt:lpstr>
      <vt:lpstr>Тема Office</vt:lpstr>
      <vt:lpstr>Презентация PowerPoint</vt:lpstr>
      <vt:lpstr>Презентация PowerPoint</vt:lpstr>
      <vt:lpstr>Фикусы, как правило, обильно плодоносят, до 40 тыс. плодов на одном дереве. Многих представителей этого рода можно считать настоящими кормильцами огромного числа обитателей дождевого тропического леса. Мягкие мясистые соплодия целиком заглатывают птицы с крупным клювом, а мелкие птицы расклевывают их. Муравьев интересуют богатые жирами части крошечных семян. Все эти животные становятся распространителями семян фикусов.</vt:lpstr>
      <vt:lpstr>Презентация PowerPoint</vt:lpstr>
      <vt:lpstr>Презентация PowerPoint</vt:lpstr>
      <vt:lpstr>Презентация PowerPoint</vt:lpstr>
      <vt:lpstr>Презентация PowerPoint</vt:lpstr>
      <vt:lpstr>Презентация PowerPoint</vt:lpstr>
      <vt:lpstr>Составление библейских уроков с использованием информации о Божьем творении. </vt:lpstr>
      <vt:lpstr>Презентация PowerPoint</vt:lpstr>
      <vt:lpstr>Составление плана конспекта. </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Составление библейских уроков с использованием информации о Божьем творении. </dc:title>
  <dc:creator>Admin</dc:creator>
  <cp:lastModifiedBy>Blagovest</cp:lastModifiedBy>
  <cp:revision>58</cp:revision>
  <dcterms:created xsi:type="dcterms:W3CDTF">2018-01-10T09:49:01Z</dcterms:created>
  <dcterms:modified xsi:type="dcterms:W3CDTF">2018-01-22T08:32:56Z</dcterms:modified>
</cp:coreProperties>
</file>